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Halant"/>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slide" Target="slides/slide5.xml"/><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91d427fb4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91d427fb4_0_27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491d427fb4_0_5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3491d427fb4_0_5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91d427fb4_0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491d427fb4_0_5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91d427fb4_0_5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3491d427fb4_0_57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491d427fb4_0_5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3491d427fb4_0_5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895670" y="26671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1992 - 1995</a:t>
            </a:r>
            <a:endParaRPr sz="2500">
              <a:solidFill>
                <a:srgbClr val="231F20"/>
              </a:solidFill>
              <a:latin typeface="Inter"/>
              <a:ea typeface="Inter"/>
              <a:cs typeface="Inter"/>
              <a:sym typeface="Inter"/>
            </a:endParaRPr>
          </a:p>
        </p:txBody>
      </p:sp>
      <p:sp>
        <p:nvSpPr>
          <p:cNvPr id="55" name="Google Shape;55;p1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6" name="Google Shape;56;p13"/>
          <p:cNvGrpSpPr/>
          <p:nvPr/>
        </p:nvGrpSpPr>
        <p:grpSpPr>
          <a:xfrm>
            <a:off x="-127008" y="4615004"/>
            <a:ext cx="9398022" cy="468724"/>
            <a:chOff x="204" y="0"/>
            <a:chExt cx="25061391" cy="1249931"/>
          </a:xfrm>
        </p:grpSpPr>
        <p:grpSp>
          <p:nvGrpSpPr>
            <p:cNvPr id="57" name="Google Shape;57;p13"/>
            <p:cNvGrpSpPr/>
            <p:nvPr/>
          </p:nvGrpSpPr>
          <p:grpSpPr>
            <a:xfrm rot="5400000">
              <a:off x="12002369" y="-11663474"/>
              <a:ext cx="1249931" cy="24576878"/>
              <a:chOff x="0" y="-38100"/>
              <a:chExt cx="246900" cy="4854692"/>
            </a:xfrm>
          </p:grpSpPr>
          <p:sp>
            <p:nvSpPr>
              <p:cNvPr id="58" name="Google Shape;58;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9" name="Google Shape;59;p1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60" name="Google Shape;60;p1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1" name="Google Shape;61;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2" name="Google Shape;62;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3" name="Google Shape;63;p13"/>
          <p:cNvSpPr txBox="1"/>
          <p:nvPr/>
        </p:nvSpPr>
        <p:spPr>
          <a:xfrm>
            <a:off x="1276990" y="18097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BOSNIAN GENOCIDE</a:t>
            </a:r>
            <a:endParaRPr sz="700"/>
          </a:p>
        </p:txBody>
      </p:sp>
      <p:sp>
        <p:nvSpPr>
          <p:cNvPr id="64" name="Google Shape;64;p1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nvSpPr>
        <p:spPr>
          <a:xfrm>
            <a:off x="522350" y="1045375"/>
            <a:ext cx="7407300" cy="18009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Yugoslavia collapsed after the fall of communism and different states, such as Croatia and Slovenia, declared their </a:t>
            </a:r>
            <a:r>
              <a:rPr lang="en" sz="1300">
                <a:solidFill>
                  <a:schemeClr val="dk1"/>
                </a:solidFill>
                <a:latin typeface="Inter"/>
                <a:ea typeface="Inter"/>
                <a:cs typeface="Inter"/>
                <a:sym typeface="Inter"/>
              </a:rPr>
              <a:t>independence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Nationalist parties grew, alongside political </a:t>
            </a:r>
            <a:r>
              <a:rPr lang="en" sz="1300">
                <a:solidFill>
                  <a:schemeClr val="dk1"/>
                </a:solidFill>
                <a:latin typeface="Inter"/>
                <a:ea typeface="Inter"/>
                <a:cs typeface="Inter"/>
                <a:sym typeface="Inter"/>
              </a:rPr>
              <a:t>instability</a:t>
            </a:r>
            <a:r>
              <a:rPr lang="en" sz="1300">
                <a:solidFill>
                  <a:schemeClr val="dk1"/>
                </a:solidFill>
                <a:latin typeface="Inter"/>
                <a:ea typeface="Inter"/>
                <a:cs typeface="Inter"/>
                <a:sym typeface="Inter"/>
              </a:rPr>
              <a:t> and ethnic tensions</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Bosnia wanted to secede, but Serbia decided to invade them </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Serbia ruled by Slobodan Miloševic</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Claimed that the Serbians were “freeing” Serbian Orthodox Christians who resided in Bosnia</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Beginning in 1992, Serbia began to “ethnically cleanse” Bosnia by removing Bosniaks (Bosnian Muslims) </a:t>
            </a:r>
            <a:endParaRPr sz="1300">
              <a:solidFill>
                <a:schemeClr val="dk1"/>
              </a:solidFill>
              <a:latin typeface="Inter"/>
              <a:ea typeface="Inter"/>
              <a:cs typeface="Inter"/>
              <a:sym typeface="Inter"/>
            </a:endParaRPr>
          </a:p>
        </p:txBody>
      </p:sp>
      <p:sp>
        <p:nvSpPr>
          <p:cNvPr id="70" name="Google Shape;70;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1" name="Google Shape;71;p14"/>
          <p:cNvGrpSpPr/>
          <p:nvPr/>
        </p:nvGrpSpPr>
        <p:grpSpPr>
          <a:xfrm>
            <a:off x="-127008" y="4615004"/>
            <a:ext cx="9398022" cy="468724"/>
            <a:chOff x="204" y="0"/>
            <a:chExt cx="25061391" cy="1249931"/>
          </a:xfrm>
        </p:grpSpPr>
        <p:grpSp>
          <p:nvGrpSpPr>
            <p:cNvPr id="72" name="Google Shape;72;p14"/>
            <p:cNvGrpSpPr/>
            <p:nvPr/>
          </p:nvGrpSpPr>
          <p:grpSpPr>
            <a:xfrm rot="5400000">
              <a:off x="12002369" y="-11663474"/>
              <a:ext cx="1249931" cy="24576878"/>
              <a:chOff x="0" y="-38100"/>
              <a:chExt cx="246900" cy="4854692"/>
            </a:xfrm>
          </p:grpSpPr>
          <p:sp>
            <p:nvSpPr>
              <p:cNvPr id="73" name="Google Shape;73;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74" name="Google Shape;74;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75" name="Google Shape;75;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76" name="Google Shape;76;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77" name="Google Shape;77;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78" name="Google Shape;78;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sp>
        <p:nvSpPr>
          <p:cNvPr id="79" name="Google Shape;79;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nvSpPr>
        <p:spPr>
          <a:xfrm>
            <a:off x="522350" y="1045375"/>
            <a:ext cx="7407300" cy="24012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Serbia and the ethnic Bosnian Serbs worked together to attack Bosniaks and surrounded Sarajevo (capital city)</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Bosniaks were sent en masse to concentration camps</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Experienced torture, starvation, and murder</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Women and young girls gang-raped</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UN declared that Muslim enclaves, including Sarajevo, Goradze, and Srebrenica, would be safe areas protected by the UN</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July 1995: largest massacre in one area in Europe since WWII in Srebrenica </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Over 8,000 men and teenage boys murdered</a:t>
            </a:r>
            <a:endParaRPr sz="1300">
              <a:solidFill>
                <a:schemeClr val="dk1"/>
              </a:solidFill>
              <a:latin typeface="Inter"/>
              <a:ea typeface="Inter"/>
              <a:cs typeface="Inter"/>
              <a:sym typeface="Inter"/>
            </a:endParaRPr>
          </a:p>
          <a:p>
            <a:pPr indent="-311150" lvl="2" marL="13716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Boys over the age of 12 were rounded up for interrogations, then systematically killed</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About 25,000 women, children, and elderly </a:t>
            </a:r>
            <a:r>
              <a:rPr lang="en" sz="1300">
                <a:solidFill>
                  <a:schemeClr val="dk1"/>
                </a:solidFill>
                <a:latin typeface="Inter"/>
                <a:ea typeface="Inter"/>
                <a:cs typeface="Inter"/>
                <a:sym typeface="Inter"/>
              </a:rPr>
              <a:t>forcibly</a:t>
            </a:r>
            <a:r>
              <a:rPr lang="en" sz="1300">
                <a:solidFill>
                  <a:schemeClr val="dk1"/>
                </a:solidFill>
                <a:latin typeface="Inter"/>
                <a:ea typeface="Inter"/>
                <a:cs typeface="Inter"/>
                <a:sym typeface="Inter"/>
              </a:rPr>
              <a:t> moved out of the enclave</a:t>
            </a:r>
            <a:endParaRPr sz="1300">
              <a:solidFill>
                <a:schemeClr val="dk1"/>
              </a:solidFill>
              <a:latin typeface="Inter"/>
              <a:ea typeface="Inter"/>
              <a:cs typeface="Inter"/>
              <a:sym typeface="Inter"/>
            </a:endParaRPr>
          </a:p>
        </p:txBody>
      </p:sp>
      <p:sp>
        <p:nvSpPr>
          <p:cNvPr id="85" name="Google Shape;85;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86" name="Google Shape;86;p15"/>
          <p:cNvGrpSpPr/>
          <p:nvPr/>
        </p:nvGrpSpPr>
        <p:grpSpPr>
          <a:xfrm>
            <a:off x="-127008" y="4615004"/>
            <a:ext cx="9398022" cy="468724"/>
            <a:chOff x="204" y="0"/>
            <a:chExt cx="25061391" cy="1249931"/>
          </a:xfrm>
        </p:grpSpPr>
        <p:grpSp>
          <p:nvGrpSpPr>
            <p:cNvPr id="87" name="Google Shape;87;p15"/>
            <p:cNvGrpSpPr/>
            <p:nvPr/>
          </p:nvGrpSpPr>
          <p:grpSpPr>
            <a:xfrm rot="5400000">
              <a:off x="12002369" y="-11663474"/>
              <a:ext cx="1249931" cy="24576878"/>
              <a:chOff x="0" y="-38100"/>
              <a:chExt cx="246900" cy="4854692"/>
            </a:xfrm>
          </p:grpSpPr>
          <p:sp>
            <p:nvSpPr>
              <p:cNvPr id="88" name="Google Shape;88;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9" name="Google Shape;89;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90" name="Google Shape;90;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91" name="Google Shape;91;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92" name="Google Shape;92;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93" name="Google Shape;93;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GENOCIDE</a:t>
            </a:r>
            <a:endParaRPr sz="700"/>
          </a:p>
        </p:txBody>
      </p:sp>
      <p:sp>
        <p:nvSpPr>
          <p:cNvPr id="94" name="Google Shape;94;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6"/>
          <p:cNvSpPr txBox="1"/>
          <p:nvPr/>
        </p:nvSpPr>
        <p:spPr>
          <a:xfrm>
            <a:off x="522350" y="1045375"/>
            <a:ext cx="7344900" cy="2216400"/>
          </a:xfrm>
          <a:prstGeom prst="rect">
            <a:avLst/>
          </a:prstGeom>
          <a:noFill/>
          <a:ln>
            <a:noFill/>
          </a:ln>
        </p:spPr>
        <p:txBody>
          <a:bodyPr anchorCtr="0" anchor="t" bIns="0" lIns="0" spcFirstLastPara="1" rIns="0" wrap="square" tIns="0">
            <a:sp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Although Muslim enclaves, including Srebrenica, were deemed safe area by the UN, not a single shot by the UN was fired to stop the invasion of Srebrenica nor the violence that followed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1994: NATO air strikes against Bosnian Serbs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December 1995: US-led negotiations ended the conflict in Serbia and a ceasefire was established, along with a force to reinforce the ceasefire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 International Criminal Tribunal for Yugoslavia at the Hague tried over 160 people</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2001: Former president Miloševic captured; died in his cell in 2006</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2008: Supreme Commander of the Bosnian Serb armed forces captured and is being tried on genocide charges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2011: Chief of Staff of the Bosnian Serb Army captured; being charged on 11 counts, including genocide and crimes against humanity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Top politicians in Bosnia continue to deny any genocide occurred in Srebrenica </a:t>
            </a:r>
            <a:endParaRPr sz="1200">
              <a:solidFill>
                <a:schemeClr val="dk1"/>
              </a:solidFill>
              <a:latin typeface="Inter"/>
              <a:ea typeface="Inter"/>
              <a:cs typeface="Inter"/>
              <a:sym typeface="Inter"/>
            </a:endParaRPr>
          </a:p>
        </p:txBody>
      </p:sp>
      <p:sp>
        <p:nvSpPr>
          <p:cNvPr id="100" name="Google Shape;100;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1" name="Google Shape;101;p16"/>
          <p:cNvGrpSpPr/>
          <p:nvPr/>
        </p:nvGrpSpPr>
        <p:grpSpPr>
          <a:xfrm>
            <a:off x="-127008" y="4615004"/>
            <a:ext cx="9398022" cy="468724"/>
            <a:chOff x="204" y="0"/>
            <a:chExt cx="25061391" cy="1249931"/>
          </a:xfrm>
        </p:grpSpPr>
        <p:grpSp>
          <p:nvGrpSpPr>
            <p:cNvPr id="102" name="Google Shape;102;p16"/>
            <p:cNvGrpSpPr/>
            <p:nvPr/>
          </p:nvGrpSpPr>
          <p:grpSpPr>
            <a:xfrm rot="5400000">
              <a:off x="12002369" y="-11663474"/>
              <a:ext cx="1249931" cy="24576878"/>
              <a:chOff x="0" y="-38100"/>
              <a:chExt cx="246900" cy="4854692"/>
            </a:xfrm>
          </p:grpSpPr>
          <p:sp>
            <p:nvSpPr>
              <p:cNvPr id="103" name="Google Shape;103;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4" name="Google Shape;104;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5" name="Google Shape;105;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6" name="Google Shape;106;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7" name="Google Shape;107;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8" name="Google Shape;108;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09" name="Google Shape;109;p16"/>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INTERNATIONAL RESPONSES</a:t>
            </a:r>
            <a:endParaRPr sz="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pSp>
        <p:nvGrpSpPr>
          <p:cNvPr id="114" name="Google Shape;114;p17"/>
          <p:cNvGrpSpPr/>
          <p:nvPr/>
        </p:nvGrpSpPr>
        <p:grpSpPr>
          <a:xfrm>
            <a:off x="-127008" y="4615004"/>
            <a:ext cx="9398022" cy="468724"/>
            <a:chOff x="204" y="0"/>
            <a:chExt cx="25061391" cy="1249931"/>
          </a:xfrm>
        </p:grpSpPr>
        <p:grpSp>
          <p:nvGrpSpPr>
            <p:cNvPr id="115" name="Google Shape;115;p17"/>
            <p:cNvGrpSpPr/>
            <p:nvPr/>
          </p:nvGrpSpPr>
          <p:grpSpPr>
            <a:xfrm rot="5400000">
              <a:off x="12002369" y="-11663474"/>
              <a:ext cx="1249931" cy="24576878"/>
              <a:chOff x="0" y="-38100"/>
              <a:chExt cx="246900" cy="4854692"/>
            </a:xfrm>
          </p:grpSpPr>
          <p:sp>
            <p:nvSpPr>
              <p:cNvPr id="116" name="Google Shape;116;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7" name="Google Shape;117;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8" name="Google Shape;118;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19" name="Google Shape;119;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0" name="Google Shape;120;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1" name="Google Shape;121;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2" name="Google Shape;122;p17"/>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TESTIMONY</a:t>
            </a:r>
            <a:endParaRPr sz="100"/>
          </a:p>
        </p:txBody>
      </p:sp>
      <p:sp>
        <p:nvSpPr>
          <p:cNvPr id="123" name="Google Shape;123;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4" name="Google Shape;124;p17"/>
          <p:cNvSpPr txBox="1"/>
          <p:nvPr/>
        </p:nvSpPr>
        <p:spPr>
          <a:xfrm>
            <a:off x="522350" y="1045375"/>
            <a:ext cx="8188500" cy="1862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“Running away we were under constant bombardment by Serb artillery from the hills. On that Death Road, many were killed and the wounded were crying out for help, in vain. In the chaos, I lost my father and ran through the crowd crying and calling for him. We could not keep going forward. We were lost in the middle of the forest, we did not know where to go. Serb soldiers called by megaphone: ‘Surrender or you will be killed.’”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“Before execution, we were forced to take off our clothes. One of the soldiers tied our hands behind our backs. At that moment I, a 17 year old boy, realised it was the end.”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a:t>
            </a:r>
            <a:r>
              <a:rPr lang="en" sz="1100">
                <a:solidFill>
                  <a:schemeClr val="dk1"/>
                </a:solidFill>
                <a:latin typeface="Inter"/>
                <a:ea typeface="Inter"/>
                <a:cs typeface="Inter"/>
                <a:sym typeface="Inter"/>
              </a:rPr>
              <a:t>Nedžad Avdić, Holocaust Memorial Day Trust</a:t>
            </a:r>
            <a:endParaRPr sz="1100">
              <a:solidFill>
                <a:schemeClr val="dk1"/>
              </a:solidFill>
              <a:latin typeface="Inter"/>
              <a:ea typeface="Inter"/>
              <a:cs typeface="Inter"/>
              <a:sym typeface="Inter"/>
            </a:endParaRPr>
          </a:p>
          <a:p>
            <a:pPr indent="0" lvl="0" marL="914400" rtl="0" algn="l">
              <a:spcBef>
                <a:spcPts val="0"/>
              </a:spcBef>
              <a:spcAft>
                <a:spcPts val="0"/>
              </a:spcAft>
              <a:buNone/>
            </a:pPr>
            <a:r>
              <a:rPr lang="en" sz="1100">
                <a:solidFill>
                  <a:schemeClr val="dk1"/>
                </a:solidFill>
                <a:latin typeface="Inter"/>
                <a:ea typeface="Inter"/>
                <a:cs typeface="Inter"/>
                <a:sym typeface="Inter"/>
              </a:rPr>
              <a:t>Avdić was only 17 years old when he was shot in Srebrenica. Thanks to assistance from another survivor, he was one of the few men to survive the massacre</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